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Default Extension="gif" ContentType="image/gif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9"/>
  </p:notesMasterIdLst>
  <p:sldIdLst>
    <p:sldId id="324" r:id="rId2"/>
    <p:sldId id="322" r:id="rId3"/>
    <p:sldId id="321" r:id="rId4"/>
    <p:sldId id="258" r:id="rId5"/>
    <p:sldId id="259" r:id="rId6"/>
    <p:sldId id="260" r:id="rId7"/>
    <p:sldId id="261" r:id="rId8"/>
    <p:sldId id="262" r:id="rId9"/>
    <p:sldId id="263" r:id="rId10"/>
    <p:sldId id="277" r:id="rId11"/>
    <p:sldId id="264" r:id="rId12"/>
    <p:sldId id="266" r:id="rId13"/>
    <p:sldId id="278" r:id="rId14"/>
    <p:sldId id="267" r:id="rId15"/>
    <p:sldId id="268" r:id="rId16"/>
    <p:sldId id="280" r:id="rId17"/>
    <p:sldId id="285" r:id="rId18"/>
    <p:sldId id="283" r:id="rId19"/>
    <p:sldId id="287" r:id="rId20"/>
    <p:sldId id="288" r:id="rId21"/>
    <p:sldId id="289" r:id="rId22"/>
    <p:sldId id="290" r:id="rId23"/>
    <p:sldId id="291" r:id="rId24"/>
    <p:sldId id="293" r:id="rId25"/>
    <p:sldId id="303" r:id="rId26"/>
    <p:sldId id="312" r:id="rId27"/>
    <p:sldId id="323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DD1DC"/>
    <a:srgbClr val="E8EAEE"/>
    <a:srgbClr val="2E536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Темный стиль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533" autoAdjust="0"/>
  </p:normalViewPr>
  <p:slideViewPr>
    <p:cSldViewPr snapToGrid="0">
      <p:cViewPr varScale="1">
        <p:scale>
          <a:sx n="82" d="100"/>
          <a:sy n="82" d="100"/>
        </p:scale>
        <p:origin x="-774" y="-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2772" y="42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23F30B-D6B3-4084-AD20-C8CA83279BFE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16CA47-B34E-47A7-949C-4268395E68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99903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6CA47-B34E-47A7-949C-4268395E6839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495117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6CA47-B34E-47A7-949C-4268395E6839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280073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6CA47-B34E-47A7-949C-4268395E6839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217801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6CA47-B34E-47A7-949C-4268395E6839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563986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6CA47-B34E-47A7-949C-4268395E6839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4753056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6CA47-B34E-47A7-949C-4268395E6839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8885508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6CA47-B34E-47A7-949C-4268395E6839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8885508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6CA47-B34E-47A7-949C-4268395E6839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8885508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6CA47-B34E-47A7-949C-4268395E6839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8885508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6CA47-B34E-47A7-949C-4268395E6839}" type="slidenum">
              <a:rPr lang="ru-RU" smtClean="0"/>
              <a:pPr/>
              <a:t>21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8885508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6CA47-B34E-47A7-949C-4268395E6839}" type="slidenum">
              <a:rPr lang="ru-RU" smtClean="0"/>
              <a:pPr/>
              <a:t>22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888550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6CA47-B34E-47A7-949C-4268395E6839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23216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6CA47-B34E-47A7-949C-4268395E6839}" type="slidenum">
              <a:rPr lang="ru-RU" smtClean="0"/>
              <a:pPr/>
              <a:t>23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8885508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6CA47-B34E-47A7-949C-4268395E6839}" type="slidenum">
              <a:rPr lang="ru-RU" smtClean="0"/>
              <a:pPr/>
              <a:t>24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8885508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6CA47-B34E-47A7-949C-4268395E6839}" type="slidenum">
              <a:rPr lang="ru-RU" smtClean="0"/>
              <a:pPr/>
              <a:t>25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8885508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6CA47-B34E-47A7-949C-4268395E6839}" type="slidenum">
              <a:rPr lang="ru-RU" smtClean="0"/>
              <a:pPr/>
              <a:t>26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287228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6CA47-B34E-47A7-949C-4268395E6839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011962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6CA47-B34E-47A7-949C-4268395E6839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829374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6CA47-B34E-47A7-949C-4268395E6839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360286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6CA47-B34E-47A7-949C-4268395E6839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481705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6CA47-B34E-47A7-949C-4268395E6839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481705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6CA47-B34E-47A7-949C-4268395E6839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966706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6CA47-B34E-47A7-949C-4268395E6839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28007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867994" y="1403797"/>
            <a:ext cx="8915400" cy="4778061"/>
          </a:xfrm>
        </p:spPr>
        <p:txBody>
          <a:bodyPr/>
          <a:lstStyle/>
          <a:p>
            <a:pPr marL="108000" indent="0" algn="ctr">
              <a:spcBef>
                <a:spcPts val="0"/>
              </a:spcBef>
              <a:buNone/>
            </a:pPr>
            <a:r>
              <a:rPr lang="ru-RU" sz="2000" b="1" i="1" dirty="0" smtClean="0"/>
              <a:t>П.М 01 Медицинская и социальная помощь женщине, новорожденному и семье при физиологическом течении беременности, родов, послеродового периода.</a:t>
            </a:r>
          </a:p>
          <a:p>
            <a:pPr marL="108000" indent="0" algn="ctr">
              <a:spcBef>
                <a:spcPts val="0"/>
              </a:spcBef>
              <a:buNone/>
            </a:pPr>
            <a:r>
              <a:rPr lang="ru-RU" sz="2000" b="1" i="1" dirty="0" smtClean="0"/>
              <a:t>МДК 01.01 Физиологическое акушерство</a:t>
            </a:r>
          </a:p>
          <a:p>
            <a:pPr marL="108000" indent="0" algn="ctr">
              <a:spcBef>
                <a:spcPts val="0"/>
              </a:spcBef>
              <a:buNone/>
            </a:pPr>
            <a:r>
              <a:rPr lang="ru-RU" sz="2000" b="1" i="1" dirty="0" smtClean="0"/>
              <a:t>Специальность </a:t>
            </a:r>
            <a:r>
              <a:rPr lang="ru-RU" sz="2000" b="1" i="1" dirty="0" smtClean="0"/>
              <a:t>31.02.02 «Акушерское </a:t>
            </a:r>
            <a:r>
              <a:rPr lang="ru-RU" sz="2000" b="1" i="1" dirty="0" smtClean="0"/>
              <a:t>дело</a:t>
            </a:r>
            <a:r>
              <a:rPr lang="ru-RU" sz="2000" b="1" i="1" dirty="0" smtClean="0"/>
              <a:t>»</a:t>
            </a:r>
          </a:p>
          <a:p>
            <a:pPr marL="108000" indent="0" algn="ctr">
              <a:spcBef>
                <a:spcPts val="0"/>
              </a:spcBef>
              <a:buNone/>
            </a:pPr>
            <a:endParaRPr lang="ru-RU" sz="2000" b="1" i="1" dirty="0" smtClean="0"/>
          </a:p>
          <a:p>
            <a:pPr marL="108000" indent="0" algn="ctr">
              <a:spcBef>
                <a:spcPts val="0"/>
              </a:spcBef>
              <a:buNone/>
            </a:pPr>
            <a:r>
              <a:rPr lang="ru-RU" sz="3200" b="1" dirty="0" smtClean="0">
                <a:solidFill>
                  <a:schemeClr val="bg2">
                    <a:lumMod val="50000"/>
                  </a:schemeClr>
                </a:solidFill>
              </a:rPr>
              <a:t>Тема занятия: </a:t>
            </a:r>
            <a:r>
              <a:rPr lang="ru-RU" sz="3200" b="1" i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Плод </a:t>
            </a:r>
            <a:r>
              <a:rPr lang="ru-RU" sz="3200" b="1" i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 объект родов. Биомеханизм родов при затылочном виде </a:t>
            </a:r>
            <a:r>
              <a:rPr lang="ru-RU" sz="3200" b="1" i="1" dirty="0" err="1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предлежания</a:t>
            </a:r>
            <a:r>
              <a:rPr lang="ru-RU" sz="3200" b="1" i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i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плода</a:t>
            </a:r>
            <a:endParaRPr lang="ru-RU" sz="3200" b="1" i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419109" y="5212428"/>
            <a:ext cx="708370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b="1" dirty="0" smtClean="0"/>
              <a:t>Преподаватель: </a:t>
            </a:r>
            <a:r>
              <a:rPr lang="ru-RU" altLang="ru-RU" b="1" dirty="0" smtClean="0"/>
              <a:t> Курьянова </a:t>
            </a:r>
            <a:r>
              <a:rPr lang="ru-RU" altLang="ru-RU" b="1" dirty="0" smtClean="0"/>
              <a:t>Галина </a:t>
            </a:r>
            <a:r>
              <a:rPr lang="ru-RU" altLang="ru-RU" b="1" dirty="0" smtClean="0"/>
              <a:t>Викторовна</a:t>
            </a:r>
          </a:p>
          <a:p>
            <a:pPr algn="ctr"/>
            <a:endParaRPr lang="ru-RU" altLang="ru-RU" b="1" dirty="0" smtClean="0"/>
          </a:p>
          <a:p>
            <a:pPr algn="ctr"/>
            <a:endParaRPr lang="ru-RU" altLang="ru-RU" b="1" dirty="0" smtClean="0"/>
          </a:p>
          <a:p>
            <a:pPr algn="ctr"/>
            <a:r>
              <a:rPr lang="ru-RU" altLang="ru-RU" b="1" dirty="0" smtClean="0"/>
              <a:t>Апрель - 2020 </a:t>
            </a:r>
            <a:endParaRPr lang="ru-RU" altLang="ru-RU" b="1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268638" y="532436"/>
            <a:ext cx="83135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ГБУ «ПОО «Астраханский базовый медицинский колледж»</a:t>
            </a:r>
            <a:endParaRPr lang="ru-RU" sz="2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1575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Головка зрелого 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плода</a:t>
            </a:r>
            <a:endParaRPr lang="ru-RU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82501" y="1252603"/>
            <a:ext cx="9722111" cy="538619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100" dirty="0" smtClean="0"/>
              <a:t>Размеры:</a:t>
            </a:r>
          </a:p>
          <a:p>
            <a:pPr marL="457200" indent="-457200" algn="just">
              <a:buFont typeface="+mj-lt"/>
              <a:buAutoNum type="arabicPeriod" startAt="6"/>
            </a:pPr>
            <a:r>
              <a:rPr lang="ru-RU" sz="2100" b="1" i="1" dirty="0" smtClean="0"/>
              <a:t>Большой поперечный размер </a:t>
            </a:r>
            <a:r>
              <a:rPr lang="ru-RU" sz="2100" dirty="0" smtClean="0"/>
              <a:t>– расстояние между наиболее отдаленными точками теменных бугров. Он равен 9,5 см. </a:t>
            </a:r>
          </a:p>
          <a:p>
            <a:pPr marL="457200" indent="-457200" algn="just">
              <a:buFont typeface="+mj-lt"/>
              <a:buAutoNum type="arabicPeriod" startAt="6"/>
            </a:pPr>
            <a:r>
              <a:rPr lang="ru-RU" sz="2100" b="1" i="1" dirty="0" smtClean="0"/>
              <a:t>Малый поперечный размер </a:t>
            </a:r>
            <a:r>
              <a:rPr lang="ru-RU" sz="2100" dirty="0" smtClean="0"/>
              <a:t>– </a:t>
            </a:r>
          </a:p>
          <a:p>
            <a:pPr marL="457200" indent="-457200" algn="just">
              <a:buNone/>
            </a:pPr>
            <a:r>
              <a:rPr lang="ru-RU" sz="2100" dirty="0" smtClean="0"/>
              <a:t>между наиболее отдаленными</a:t>
            </a:r>
          </a:p>
          <a:p>
            <a:pPr marL="457200" indent="-457200" algn="just">
              <a:buNone/>
            </a:pPr>
            <a:r>
              <a:rPr lang="ru-RU" sz="2100" dirty="0" smtClean="0"/>
              <a:t> точками венечного шва,</a:t>
            </a:r>
          </a:p>
          <a:p>
            <a:pPr marL="457200" indent="-457200" algn="just">
              <a:buNone/>
            </a:pPr>
            <a:r>
              <a:rPr lang="ru-RU" sz="2100" dirty="0" smtClean="0"/>
              <a:t> т.е. височными ямками,</a:t>
            </a:r>
          </a:p>
          <a:p>
            <a:pPr marL="457200" indent="-457200" algn="just">
              <a:buNone/>
            </a:pPr>
            <a:r>
              <a:rPr lang="ru-RU" sz="2100" dirty="0" smtClean="0"/>
              <a:t> он равен 8 см.</a:t>
            </a:r>
          </a:p>
          <a:p>
            <a:pPr marL="457200" indent="-457200" algn="just">
              <a:buNone/>
            </a:pPr>
            <a:endParaRPr lang="ru-RU" sz="2100" dirty="0" smtClean="0"/>
          </a:p>
        </p:txBody>
      </p:sp>
      <p:pic>
        <p:nvPicPr>
          <p:cNvPr id="5" name="Рисунок 4" descr="00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69643" y="2631065"/>
            <a:ext cx="4292673" cy="376720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53241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70927" y="624110"/>
            <a:ext cx="9733685" cy="51575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Туловище зрелого 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плода</a:t>
            </a:r>
            <a:endParaRPr lang="ru-RU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67696" y="1446835"/>
            <a:ext cx="8947231" cy="519196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100" dirty="0" smtClean="0"/>
              <a:t>Различают размеры: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100" b="1" i="1" dirty="0" smtClean="0"/>
              <a:t>Поперечный размер плечиков</a:t>
            </a:r>
          </a:p>
          <a:p>
            <a:pPr marL="457200" indent="-457200" algn="just">
              <a:buNone/>
            </a:pPr>
            <a:r>
              <a:rPr lang="ru-RU" sz="2100" b="1" i="1" dirty="0" smtClean="0"/>
              <a:t> </a:t>
            </a:r>
            <a:r>
              <a:rPr lang="ru-RU" sz="2100" dirty="0" smtClean="0"/>
              <a:t>– Он равен 12 см. Окружность – 35 см.</a:t>
            </a:r>
          </a:p>
          <a:p>
            <a:pPr marL="457200" indent="-457200" algn="just">
              <a:buFont typeface="+mj-lt"/>
              <a:buAutoNum type="arabicPeriod" startAt="2"/>
            </a:pPr>
            <a:r>
              <a:rPr lang="ru-RU" sz="2100" b="1" i="1" dirty="0"/>
              <a:t>Поперечный размер </a:t>
            </a:r>
            <a:r>
              <a:rPr lang="ru-RU" sz="2100" b="1" i="1" dirty="0" smtClean="0"/>
              <a:t>ягодиц </a:t>
            </a:r>
          </a:p>
          <a:p>
            <a:pPr marL="457200" indent="-457200" algn="just">
              <a:buNone/>
            </a:pPr>
            <a:r>
              <a:rPr lang="ru-RU" sz="2100" dirty="0" smtClean="0"/>
              <a:t>– Он </a:t>
            </a:r>
            <a:r>
              <a:rPr lang="ru-RU" sz="2100" dirty="0"/>
              <a:t>равен </a:t>
            </a:r>
            <a:r>
              <a:rPr lang="ru-RU" sz="2100" dirty="0" smtClean="0"/>
              <a:t>9 </a:t>
            </a:r>
            <a:r>
              <a:rPr lang="ru-RU" sz="2100" dirty="0"/>
              <a:t>см. Окружность – </a:t>
            </a:r>
            <a:r>
              <a:rPr lang="ru-RU" sz="2100" dirty="0" smtClean="0"/>
              <a:t>28 </a:t>
            </a:r>
            <a:r>
              <a:rPr lang="ru-RU" sz="2100" dirty="0"/>
              <a:t>см.</a:t>
            </a:r>
          </a:p>
        </p:txBody>
      </p:sp>
      <p:pic>
        <p:nvPicPr>
          <p:cNvPr id="4" name="Рисунок 3" descr="00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83270" y="1354238"/>
            <a:ext cx="2165273" cy="493876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75790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5295" y="473639"/>
            <a:ext cx="9139530" cy="51575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spc="-15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Определение </a:t>
            </a:r>
            <a:r>
              <a:rPr lang="ru-RU" b="1" spc="-150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расположения плода в </a:t>
            </a:r>
            <a:r>
              <a:rPr lang="ru-RU" b="1" spc="-15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матке</a:t>
            </a:r>
            <a:endParaRPr lang="ru-RU" b="1" spc="-150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20456" y="1252603"/>
            <a:ext cx="9884156" cy="538619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b="1" i="1" dirty="0" smtClean="0"/>
              <a:t>Положение плода - </a:t>
            </a:r>
            <a:r>
              <a:rPr lang="ru-RU" dirty="0" smtClean="0"/>
              <a:t> отношение оси плода к вертикальной оси матки. Ось плода – это линия, проходящая по спинке плода от затылка до копчика.</a:t>
            </a:r>
          </a:p>
          <a:p>
            <a:pPr marL="0" indent="0" algn="just">
              <a:buNone/>
            </a:pPr>
            <a:r>
              <a:rPr lang="ru-RU" dirty="0" smtClean="0"/>
              <a:t>Различают 3 варианта положения плода в матке:	продольное.</a:t>
            </a:r>
          </a:p>
          <a:p>
            <a:pPr marL="0" indent="0" algn="just">
              <a:buNone/>
            </a:pPr>
            <a:r>
              <a:rPr lang="ru-RU" dirty="0"/>
              <a:t>	</a:t>
            </a:r>
            <a:r>
              <a:rPr lang="ru-RU" dirty="0" smtClean="0"/>
              <a:t>												поперечное.</a:t>
            </a:r>
          </a:p>
          <a:p>
            <a:pPr marL="0" indent="0" algn="just">
              <a:buNone/>
            </a:pPr>
            <a:r>
              <a:rPr lang="ru-RU" dirty="0"/>
              <a:t>	</a:t>
            </a:r>
            <a:r>
              <a:rPr lang="ru-RU" dirty="0" smtClean="0"/>
              <a:t>												косое.</a:t>
            </a:r>
          </a:p>
          <a:p>
            <a:pPr marL="0" indent="0" algn="just">
              <a:buNone/>
            </a:pPr>
            <a:r>
              <a:rPr lang="ru-RU" b="1" i="1" dirty="0" smtClean="0"/>
              <a:t>Продольное положение</a:t>
            </a:r>
            <a:r>
              <a:rPr lang="ru-RU" dirty="0" smtClean="0"/>
              <a:t> – ось плода совпадает с вертикальной осью матки</a:t>
            </a:r>
            <a:r>
              <a:rPr lang="ru-RU" dirty="0" smtClean="0"/>
              <a:t>. Это </a:t>
            </a:r>
            <a:r>
              <a:rPr lang="ru-RU" dirty="0" smtClean="0"/>
              <a:t>положение считается физиологическим.</a:t>
            </a:r>
          </a:p>
          <a:p>
            <a:pPr marL="0" indent="0" algn="just">
              <a:buNone/>
            </a:pPr>
            <a:r>
              <a:rPr lang="ru-RU" b="1" i="1" dirty="0" smtClean="0"/>
              <a:t>Поперечное положение </a:t>
            </a:r>
            <a:r>
              <a:rPr lang="ru-RU" dirty="0" smtClean="0"/>
              <a:t>– ось плода и ось матки перекрещиваются под прямым углом, а головка и ягодицы плода находятся на уровне границы большого таза.</a:t>
            </a:r>
          </a:p>
          <a:p>
            <a:pPr marL="0" indent="0" algn="just">
              <a:buNone/>
            </a:pPr>
            <a:r>
              <a:rPr lang="ru-RU" b="1" i="1" dirty="0" smtClean="0"/>
              <a:t>Косое положение </a:t>
            </a:r>
            <a:r>
              <a:rPr lang="ru-RU" dirty="0" smtClean="0"/>
              <a:t>– ось плода и ось матки перекрещиваются под острым углом, при этом головка или тазовый конец плода расположен в одной из подвздошных областей.</a:t>
            </a:r>
          </a:p>
          <a:p>
            <a:pPr marL="0" indent="0" algn="just">
              <a:buNone/>
            </a:pPr>
            <a:r>
              <a:rPr lang="ru-RU" dirty="0" smtClean="0"/>
              <a:t>Поперечное и косое положение плода встречается в 0,5% случаев, относятся к патологическим состояниям, так как создают препятствие для рождения плода через естественные родовые пути.</a:t>
            </a:r>
          </a:p>
        </p:txBody>
      </p:sp>
    </p:spTree>
    <p:extLst>
      <p:ext uri="{BB962C8B-B14F-4D97-AF65-F5344CB8AC3E}">
        <p14:creationId xmlns="" xmlns:p14="http://schemas.microsoft.com/office/powerpoint/2010/main" val="15210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1949" y="624110"/>
            <a:ext cx="9880506" cy="51575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spc="-15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Определение </a:t>
            </a:r>
            <a:r>
              <a:rPr lang="ru-RU" b="1" spc="-150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расположения плода в </a:t>
            </a:r>
            <a:r>
              <a:rPr lang="ru-RU" b="1" spc="-15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матке</a:t>
            </a:r>
            <a:endParaRPr lang="ru-RU" b="1" spc="-150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Содержимое 3" descr="005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657572" y="1465942"/>
            <a:ext cx="10251799" cy="4717143"/>
          </a:xfrm>
        </p:spPr>
      </p:pic>
    </p:spTree>
    <p:extLst>
      <p:ext uri="{BB962C8B-B14F-4D97-AF65-F5344CB8AC3E}">
        <p14:creationId xmlns="" xmlns:p14="http://schemas.microsoft.com/office/powerpoint/2010/main" val="15210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24110"/>
            <a:ext cx="9903655" cy="51575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spc="-1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Определение </a:t>
            </a:r>
            <a:r>
              <a:rPr lang="ru-RU" b="1" spc="-1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расположения плода в </a:t>
            </a:r>
            <a:r>
              <a:rPr lang="ru-RU" b="1" spc="-1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матке</a:t>
            </a:r>
            <a:endParaRPr lang="ru-RU" b="1" spc="-15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05652" y="1252603"/>
            <a:ext cx="9549114" cy="538619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b="1" i="1" dirty="0" smtClean="0"/>
              <a:t>Позиция плода - </a:t>
            </a:r>
            <a:r>
              <a:rPr lang="ru-RU" sz="2400" dirty="0" smtClean="0"/>
              <a:t> отношение спинки плода к правой или левой стороне матки.</a:t>
            </a:r>
          </a:p>
          <a:p>
            <a:pPr marL="0" indent="0" algn="just">
              <a:buNone/>
            </a:pPr>
            <a:r>
              <a:rPr lang="en-US" sz="2400" b="1" i="1" dirty="0" smtClean="0"/>
              <a:t>I </a:t>
            </a:r>
            <a:r>
              <a:rPr lang="ru-RU" sz="2400" b="1" i="1" dirty="0" smtClean="0"/>
              <a:t>позиция </a:t>
            </a:r>
            <a:r>
              <a:rPr lang="ru-RU" sz="2400" dirty="0" smtClean="0"/>
              <a:t>– спинка плода обращена к левой стороне матки.</a:t>
            </a:r>
            <a:endParaRPr lang="en-US" sz="2400" b="1" i="1" dirty="0" smtClean="0"/>
          </a:p>
          <a:p>
            <a:pPr marL="0" indent="0" algn="just">
              <a:buNone/>
            </a:pPr>
            <a:r>
              <a:rPr lang="en-US" sz="2400" b="1" i="1" dirty="0" smtClean="0"/>
              <a:t>II </a:t>
            </a:r>
            <a:r>
              <a:rPr lang="ru-RU" sz="2400" b="1" i="1" dirty="0" smtClean="0"/>
              <a:t>позиция </a:t>
            </a:r>
            <a:r>
              <a:rPr lang="ru-RU" sz="2400" dirty="0" smtClean="0"/>
              <a:t>– спинка плода обращена к правой стороне матки.</a:t>
            </a:r>
          </a:p>
          <a:p>
            <a:pPr marL="0" indent="0" algn="just">
              <a:buNone/>
            </a:pPr>
            <a:r>
              <a:rPr lang="ru-RU" sz="2400" dirty="0" smtClean="0"/>
              <a:t>При поперечных и косых положениях плода позицию определяют по головке плода:</a:t>
            </a:r>
          </a:p>
          <a:p>
            <a:pPr algn="just"/>
            <a:r>
              <a:rPr lang="ru-RU" sz="2400" dirty="0" smtClean="0"/>
              <a:t>Головка расположена в левой половине матки - </a:t>
            </a:r>
            <a:r>
              <a:rPr lang="en-US" sz="2400" b="1" i="1" dirty="0"/>
              <a:t>I </a:t>
            </a:r>
            <a:r>
              <a:rPr lang="ru-RU" sz="2400" b="1" i="1" dirty="0"/>
              <a:t>позиция</a:t>
            </a:r>
            <a:r>
              <a:rPr lang="ru-RU" sz="2400" dirty="0" smtClean="0"/>
              <a:t>;</a:t>
            </a:r>
          </a:p>
          <a:p>
            <a:pPr algn="just"/>
            <a:r>
              <a:rPr lang="ru-RU" sz="2400" dirty="0" smtClean="0"/>
              <a:t>Головка расположена в правой половине матки - </a:t>
            </a:r>
            <a:r>
              <a:rPr lang="en-US" sz="2400" b="1" i="1" dirty="0" smtClean="0"/>
              <a:t>II </a:t>
            </a:r>
            <a:r>
              <a:rPr lang="ru-RU" sz="2400" b="1" i="1" dirty="0" smtClean="0"/>
              <a:t>позиция.</a:t>
            </a:r>
            <a:endParaRPr lang="ru-RU" sz="2400" dirty="0" smtClean="0"/>
          </a:p>
        </p:txBody>
      </p:sp>
    </p:spTree>
    <p:extLst>
      <p:ext uri="{BB962C8B-B14F-4D97-AF65-F5344CB8AC3E}">
        <p14:creationId xmlns="" xmlns:p14="http://schemas.microsoft.com/office/powerpoint/2010/main" val="3904918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4076" y="624110"/>
            <a:ext cx="9938379" cy="51575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spc="-15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Определение </a:t>
            </a:r>
            <a:r>
              <a:rPr lang="ru-RU" b="1" spc="-150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расположения плода в </a:t>
            </a:r>
            <a:r>
              <a:rPr lang="ru-RU" b="1" spc="-15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матке</a:t>
            </a:r>
            <a:endParaRPr lang="ru-RU" b="1" spc="-150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67696" y="1252603"/>
            <a:ext cx="9536916" cy="538619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000" b="1" i="1" dirty="0" smtClean="0"/>
              <a:t>Вид позиции плода - </a:t>
            </a:r>
            <a:r>
              <a:rPr lang="ru-RU" sz="2000" dirty="0" smtClean="0"/>
              <a:t> отношение спинки плода к передней или задней стороне матки. Спинка плода направлена не только к одной из боковых сторон матки, но и несколько кпереди или кзади.</a:t>
            </a:r>
          </a:p>
          <a:p>
            <a:pPr marL="0" indent="0" algn="just">
              <a:buNone/>
            </a:pPr>
            <a:r>
              <a:rPr lang="ru-RU" sz="2000" b="1" i="1" dirty="0" smtClean="0"/>
              <a:t>Передний вид </a:t>
            </a:r>
            <a:r>
              <a:rPr lang="ru-RU" sz="2000" dirty="0" smtClean="0"/>
              <a:t> - спинка плода обращена кпереди.</a:t>
            </a:r>
          </a:p>
          <a:p>
            <a:pPr marL="0" indent="0" algn="just">
              <a:buNone/>
            </a:pPr>
            <a:r>
              <a:rPr lang="ru-RU" sz="2000" b="1" i="1" dirty="0" smtClean="0"/>
              <a:t>Задний вид </a:t>
            </a:r>
            <a:r>
              <a:rPr lang="ru-RU" sz="2000" dirty="0" smtClean="0"/>
              <a:t>– спинка плода обращена кзади</a:t>
            </a:r>
            <a:r>
              <a:rPr lang="ru-RU" sz="2000" dirty="0" smtClean="0"/>
              <a:t>.</a:t>
            </a:r>
          </a:p>
          <a:p>
            <a:pPr marL="0" indent="0" algn="just">
              <a:buNone/>
            </a:pPr>
            <a:r>
              <a:rPr lang="ru-RU" sz="2000" b="1" i="1" dirty="0" err="1" smtClean="0"/>
              <a:t>Предлежание</a:t>
            </a:r>
            <a:r>
              <a:rPr lang="ru-RU" sz="2000" b="1" i="1" dirty="0" smtClean="0"/>
              <a:t> плода - </a:t>
            </a:r>
            <a:r>
              <a:rPr lang="ru-RU" sz="2000" dirty="0" smtClean="0"/>
              <a:t> отношение крупной части плода к плоскости входа в полость малого таза.</a:t>
            </a:r>
          </a:p>
          <a:p>
            <a:pPr marL="0" indent="0" algn="just">
              <a:buNone/>
            </a:pPr>
            <a:r>
              <a:rPr lang="ru-RU" sz="2000" b="1" i="1" dirty="0" smtClean="0"/>
              <a:t>Предлежащей частью плода</a:t>
            </a:r>
            <a:r>
              <a:rPr lang="ru-RU" sz="2000" dirty="0" smtClean="0"/>
              <a:t> называется та часть, которая во время родов первой опускается в полость малого т аза.</a:t>
            </a:r>
          </a:p>
          <a:p>
            <a:pPr marL="0" indent="0" algn="just">
              <a:buNone/>
            </a:pPr>
            <a:r>
              <a:rPr lang="ru-RU" sz="2000" dirty="0" smtClean="0"/>
              <a:t>Различают:</a:t>
            </a:r>
          </a:p>
          <a:p>
            <a:pPr algn="just"/>
            <a:r>
              <a:rPr lang="ru-RU" sz="2000" b="1" i="1" dirty="0" smtClean="0"/>
              <a:t>Головное </a:t>
            </a:r>
            <a:r>
              <a:rPr lang="ru-RU" sz="2000" b="1" i="1" dirty="0" err="1" smtClean="0"/>
              <a:t>предлежание</a:t>
            </a:r>
            <a:r>
              <a:rPr lang="ru-RU" sz="2000" b="1" i="1" dirty="0" smtClean="0"/>
              <a:t> </a:t>
            </a:r>
            <a:r>
              <a:rPr lang="ru-RU" sz="2000" dirty="0" smtClean="0"/>
              <a:t>– когда над входом в полость малого таза находится головка плода.</a:t>
            </a:r>
          </a:p>
          <a:p>
            <a:pPr algn="just"/>
            <a:r>
              <a:rPr lang="ru-RU" sz="2000" b="1" i="1" dirty="0" smtClean="0"/>
              <a:t>Тазовое </a:t>
            </a:r>
            <a:r>
              <a:rPr lang="ru-RU" sz="2000" b="1" i="1" dirty="0" err="1" smtClean="0"/>
              <a:t>предлежание</a:t>
            </a:r>
            <a:r>
              <a:rPr lang="ru-RU" sz="2000" b="1" i="1" dirty="0" smtClean="0"/>
              <a:t> </a:t>
            </a:r>
            <a:r>
              <a:rPr lang="ru-RU" sz="2000" dirty="0" smtClean="0"/>
              <a:t>– когда над входом в полость малого таза находится тазовый конец плода.</a:t>
            </a:r>
            <a:endParaRPr lang="ru-RU" sz="2000" b="1" i="1" dirty="0" smtClean="0"/>
          </a:p>
          <a:p>
            <a:pPr marL="0" indent="0" algn="just">
              <a:buNone/>
            </a:pPr>
            <a:endParaRPr lang="ru-RU" sz="2000" b="1" i="1" dirty="0" smtClean="0"/>
          </a:p>
        </p:txBody>
      </p:sp>
    </p:spTree>
    <p:extLst>
      <p:ext uri="{BB962C8B-B14F-4D97-AF65-F5344CB8AC3E}">
        <p14:creationId xmlns="" xmlns:p14="http://schemas.microsoft.com/office/powerpoint/2010/main" val="33822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17225" y="624110"/>
            <a:ext cx="9915230" cy="51575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spc="-1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Определение </a:t>
            </a:r>
            <a:r>
              <a:rPr lang="ru-RU" b="1" spc="-1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расположения плода в </a:t>
            </a:r>
            <a:r>
              <a:rPr lang="ru-RU" b="1" spc="-1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матке</a:t>
            </a:r>
            <a:endParaRPr lang="ru-RU" b="1" spc="-15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Содержимое 3" descr="007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396345" y="1320989"/>
            <a:ext cx="6893550" cy="4956430"/>
          </a:xfrm>
        </p:spPr>
      </p:pic>
    </p:spTree>
    <p:extLst>
      <p:ext uri="{BB962C8B-B14F-4D97-AF65-F5344CB8AC3E}">
        <p14:creationId xmlns="" xmlns:p14="http://schemas.microsoft.com/office/powerpoint/2010/main" val="2321795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9139530" cy="515758"/>
          </a:xfrm>
        </p:spPr>
        <p:txBody>
          <a:bodyPr>
            <a:noAutofit/>
          </a:bodyPr>
          <a:lstStyle/>
          <a:p>
            <a:r>
              <a:rPr lang="ru-RU" sz="2800" b="1" spc="-15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Биомеханизм родов при затылочных </a:t>
            </a:r>
            <a:r>
              <a:rPr lang="ru-RU" sz="2800" b="1" spc="-150" dirty="0" err="1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предлежаниях</a:t>
            </a:r>
            <a:endParaRPr lang="ru-RU" sz="2800" b="1" spc="-150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01478" y="1331088"/>
            <a:ext cx="9815332" cy="519497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100" dirty="0" smtClean="0"/>
              <a:t>	Это закономерная совокупность поступательных и вращательных движений, которые производит плод, проходя по родовому каналу.</a:t>
            </a:r>
          </a:p>
          <a:p>
            <a:pPr marL="0" indent="0" algn="just">
              <a:buNone/>
            </a:pPr>
            <a:r>
              <a:rPr lang="ru-RU" sz="2100" dirty="0" smtClean="0"/>
              <a:t>	Роды в затылочном </a:t>
            </a:r>
            <a:r>
              <a:rPr lang="ru-RU" sz="2100" dirty="0" err="1" smtClean="0"/>
              <a:t>предлежании</a:t>
            </a:r>
            <a:r>
              <a:rPr lang="ru-RU" sz="2100" dirty="0" smtClean="0"/>
              <a:t> составляют около 96% всех родов.</a:t>
            </a:r>
          </a:p>
          <a:p>
            <a:pPr marL="0" indent="449263" algn="just">
              <a:buNone/>
            </a:pPr>
            <a:r>
              <a:rPr lang="ru-RU" sz="2100" dirty="0" smtClean="0"/>
              <a:t>Это такое </a:t>
            </a:r>
            <a:r>
              <a:rPr lang="ru-RU" sz="2100" dirty="0" err="1" smtClean="0"/>
              <a:t>предлежание</a:t>
            </a:r>
            <a:r>
              <a:rPr lang="ru-RU" sz="2100" dirty="0" smtClean="0"/>
              <a:t>, когда головка находится в согнутом состоянии и наиболее низко расположенной областью её является затылок.</a:t>
            </a:r>
          </a:p>
          <a:p>
            <a:pPr marL="0" indent="449263" algn="just">
              <a:buNone/>
            </a:pPr>
            <a:r>
              <a:rPr lang="ru-RU" sz="2100" dirty="0" smtClean="0"/>
              <a:t>В затылочном </a:t>
            </a:r>
            <a:r>
              <a:rPr lang="ru-RU" sz="2100" dirty="0" err="1" smtClean="0"/>
              <a:t>предлежании</a:t>
            </a:r>
            <a:r>
              <a:rPr lang="ru-RU" sz="2100" dirty="0" smtClean="0"/>
              <a:t> может быть передний и задний вид. Передний вид чаще наблюдается при </a:t>
            </a:r>
            <a:r>
              <a:rPr lang="en-US" sz="2100" dirty="0" smtClean="0"/>
              <a:t>I </a:t>
            </a:r>
            <a:r>
              <a:rPr lang="ru-RU" sz="2100" dirty="0" smtClean="0"/>
              <a:t>позиции, а задний вид при </a:t>
            </a:r>
            <a:r>
              <a:rPr lang="en-US" sz="2100" dirty="0" smtClean="0"/>
              <a:t>II </a:t>
            </a:r>
            <a:r>
              <a:rPr lang="ru-RU" sz="2100" dirty="0" smtClean="0"/>
              <a:t>позиции.</a:t>
            </a:r>
            <a:endParaRPr lang="ru-RU" sz="1900" dirty="0" smtClean="0"/>
          </a:p>
        </p:txBody>
      </p:sp>
    </p:spTree>
    <p:extLst>
      <p:ext uri="{BB962C8B-B14F-4D97-AF65-F5344CB8AC3E}">
        <p14:creationId xmlns="" xmlns:p14="http://schemas.microsoft.com/office/powerpoint/2010/main" val="4166626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9742" y="638625"/>
            <a:ext cx="9345841" cy="1280890"/>
          </a:xfrm>
        </p:spPr>
        <p:txBody>
          <a:bodyPr>
            <a:noAutofit/>
          </a:bodyPr>
          <a:lstStyle/>
          <a:p>
            <a:pPr algn="ctr"/>
            <a:r>
              <a:rPr lang="ru-RU" sz="2800" b="1" spc="-15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Биомеханизм родов при переднем виде затылочного </a:t>
            </a:r>
            <a:r>
              <a:rPr lang="ru-RU" sz="2800" b="1" spc="-150" dirty="0" err="1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предлежания</a:t>
            </a:r>
            <a:endParaRPr lang="ru-RU" sz="2800" b="1" spc="-150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2245489" y="1582056"/>
            <a:ext cx="9438511" cy="4833258"/>
          </a:xfrm>
        </p:spPr>
        <p:txBody>
          <a:bodyPr>
            <a:noAutofit/>
          </a:bodyPr>
          <a:lstStyle/>
          <a:p>
            <a:pPr marL="0" indent="371475">
              <a:buNone/>
            </a:pPr>
            <a:r>
              <a:rPr lang="en-US" sz="2400" b="1" dirty="0" smtClean="0"/>
              <a:t>I</a:t>
            </a:r>
            <a:r>
              <a:rPr lang="ru-RU" sz="2400" b="1" dirty="0" smtClean="0"/>
              <a:t> </a:t>
            </a:r>
            <a:r>
              <a:rPr lang="ru-RU" sz="2400" b="1" dirty="0" smtClean="0"/>
              <a:t>момент</a:t>
            </a:r>
            <a:endParaRPr lang="ru-RU" sz="2400" b="1" dirty="0" smtClean="0"/>
          </a:p>
          <a:p>
            <a:pPr marL="0" indent="371475" algn="just">
              <a:buNone/>
            </a:pPr>
            <a:r>
              <a:rPr lang="ru-RU" dirty="0" smtClean="0"/>
              <a:t>Начинается со  вставления головки во вход малого таза при развившейся родовой деятельности. Вставление головки происходит в поперечном или одном из косых размеров входа в малый таз. Вставление головки осуществляется в состоянии умеренного ее сгибания, в результате чего по </a:t>
            </a:r>
            <a:r>
              <a:rPr lang="ru-RU" dirty="0" smtClean="0"/>
              <a:t>проводной </a:t>
            </a:r>
            <a:r>
              <a:rPr lang="ru-RU" dirty="0" smtClean="0"/>
              <a:t>линии продвигается макушка. Головка вставляется таким образом, что стреловидный шов располагается на одинаковом расстоянии от лона до мыса – </a:t>
            </a:r>
            <a:r>
              <a:rPr lang="ru-RU" dirty="0" err="1" smtClean="0"/>
              <a:t>синклитическое</a:t>
            </a:r>
            <a:r>
              <a:rPr lang="ru-RU" dirty="0" smtClean="0"/>
              <a:t> </a:t>
            </a:r>
            <a:r>
              <a:rPr lang="ru-RU" dirty="0" smtClean="0"/>
              <a:t>вставление.</a:t>
            </a:r>
          </a:p>
        </p:txBody>
      </p:sp>
      <p:pic>
        <p:nvPicPr>
          <p:cNvPr id="6" name="Содержимое 6" descr="002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3265" y="4027575"/>
            <a:ext cx="4789053" cy="260357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166626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63896" y="638625"/>
            <a:ext cx="8911687" cy="1280890"/>
          </a:xfrm>
        </p:spPr>
        <p:txBody>
          <a:bodyPr>
            <a:noAutofit/>
          </a:bodyPr>
          <a:lstStyle/>
          <a:p>
            <a:pPr algn="ctr"/>
            <a:r>
              <a:rPr lang="ru-RU" sz="2800" b="1" spc="-15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Биомеханизм родов при переднем виде затылочного </a:t>
            </a:r>
            <a:r>
              <a:rPr lang="ru-RU" sz="2800" b="1" spc="-150" dirty="0" err="1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предлежания</a:t>
            </a:r>
            <a:endParaRPr lang="ru-RU" sz="2800" b="1" spc="-150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2589212" y="1582056"/>
            <a:ext cx="9094788" cy="4833258"/>
          </a:xfrm>
        </p:spPr>
        <p:txBody>
          <a:bodyPr>
            <a:noAutofit/>
          </a:bodyPr>
          <a:lstStyle/>
          <a:p>
            <a:pPr marL="0" indent="371475">
              <a:buNone/>
            </a:pPr>
            <a:r>
              <a:rPr lang="en-US" sz="2400" b="1" dirty="0" smtClean="0"/>
              <a:t>II</a:t>
            </a:r>
            <a:r>
              <a:rPr lang="ru-RU" sz="2400" b="1" dirty="0" smtClean="0"/>
              <a:t> </a:t>
            </a:r>
            <a:r>
              <a:rPr lang="ru-RU" sz="2400" b="1" dirty="0" smtClean="0"/>
              <a:t>момент</a:t>
            </a:r>
            <a:endParaRPr lang="ru-RU" sz="2400" b="1" dirty="0" smtClean="0"/>
          </a:p>
          <a:p>
            <a:pPr marL="0" indent="371475" algn="just">
              <a:buNone/>
            </a:pPr>
            <a:r>
              <a:rPr lang="ru-RU" dirty="0" smtClean="0"/>
              <a:t>Правильный внутренний поворот головки и ее поступательное движение. Второй момент биомеханизма родов начинается после того, как головка согнулась и вставилась во вход в малый таз. Затем головка в состоянии умеренного сгибания в одном из косых размеров проходит широкую часть полости малого таза, где и начинается внутренний поворот. В узкой части полости малого таза головка заканчивает вращательное движение на 45° с образованием переднего вида (поэтому здесь внутренний поворот называется правильным, при неправильном повороте образуется задний вид затылочного </a:t>
            </a:r>
            <a:r>
              <a:rPr lang="ru-RU" dirty="0" err="1" smtClean="0"/>
              <a:t>предлежания</a:t>
            </a:r>
            <a:r>
              <a:rPr lang="ru-RU" dirty="0" smtClean="0"/>
              <a:t>). В результате этого головка из косого размера переходит в прямой. Поворот завершается, когда головка достигает плоскости выхода из малого таза. По­ворот завершается, когда головка установилась стреловидным швом в прямом размере выхода малого таза.</a:t>
            </a:r>
            <a:endParaRPr lang="ru-RU" b="1" dirty="0" smtClean="0"/>
          </a:p>
        </p:txBody>
      </p:sp>
    </p:spTree>
    <p:extLst>
      <p:ext uri="{BB962C8B-B14F-4D97-AF65-F5344CB8AC3E}">
        <p14:creationId xmlns="" xmlns:p14="http://schemas.microsoft.com/office/powerpoint/2010/main" val="4166626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51330" y="1309351"/>
            <a:ext cx="8915400" cy="4697909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26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Знать:</a:t>
            </a:r>
          </a:p>
          <a:p>
            <a:r>
              <a:rPr lang="ru-RU" sz="2400" dirty="0" smtClean="0"/>
              <a:t>Критерии зрелости новорожденного;</a:t>
            </a:r>
          </a:p>
          <a:p>
            <a:r>
              <a:rPr lang="ru-RU" sz="2400" dirty="0" smtClean="0"/>
              <a:t>Доношенный новорожденный;</a:t>
            </a:r>
          </a:p>
          <a:p>
            <a:r>
              <a:rPr lang="ru-RU" sz="2400" dirty="0" smtClean="0"/>
              <a:t>Морфологические признаки зрелости новорожденного;</a:t>
            </a:r>
          </a:p>
          <a:p>
            <a:r>
              <a:rPr lang="ru-RU" sz="2400" dirty="0" smtClean="0"/>
              <a:t>Функциональные признаки зрелости </a:t>
            </a:r>
            <a:r>
              <a:rPr lang="ru-RU" sz="2400" dirty="0" smtClean="0"/>
              <a:t>новорожденного</a:t>
            </a:r>
            <a:endParaRPr lang="ru-RU" sz="2400" dirty="0" smtClean="0"/>
          </a:p>
          <a:p>
            <a:pPr>
              <a:buNone/>
            </a:pPr>
            <a:r>
              <a:rPr lang="ru-RU" sz="26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Уметь:</a:t>
            </a:r>
          </a:p>
          <a:p>
            <a:r>
              <a:rPr lang="ru-RU" sz="2400" dirty="0" smtClean="0"/>
              <a:t>Определение размеров плода в различные сроки беременности;</a:t>
            </a:r>
          </a:p>
          <a:p>
            <a:r>
              <a:rPr lang="ru-RU" sz="2400" dirty="0" smtClean="0"/>
              <a:t>Признаки доношенного плода</a:t>
            </a:r>
            <a:r>
              <a:rPr lang="en-US" sz="2400" dirty="0" smtClean="0"/>
              <a:t>.</a:t>
            </a: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 </a:t>
            </a:r>
            <a:endParaRPr lang="ru-RU" sz="2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63896" y="638625"/>
            <a:ext cx="8911687" cy="1280890"/>
          </a:xfrm>
        </p:spPr>
        <p:txBody>
          <a:bodyPr>
            <a:noAutofit/>
          </a:bodyPr>
          <a:lstStyle/>
          <a:p>
            <a:pPr algn="ctr"/>
            <a:r>
              <a:rPr lang="ru-RU" sz="2800" b="1" spc="-15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Биомеханизм родов при переднем виде затылочного </a:t>
            </a:r>
            <a:r>
              <a:rPr lang="ru-RU" sz="2800" b="1" spc="-150" dirty="0" err="1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предлежания</a:t>
            </a:r>
            <a:endParaRPr lang="ru-RU" sz="2800" b="1" spc="-150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2589212" y="1582056"/>
            <a:ext cx="9094788" cy="4833258"/>
          </a:xfrm>
        </p:spPr>
        <p:txBody>
          <a:bodyPr>
            <a:noAutofit/>
          </a:bodyPr>
          <a:lstStyle/>
          <a:p>
            <a:pPr marL="0" indent="371475">
              <a:buNone/>
            </a:pPr>
            <a:r>
              <a:rPr lang="en-US" sz="2400" b="1" dirty="0" smtClean="0"/>
              <a:t>II</a:t>
            </a:r>
            <a:r>
              <a:rPr lang="ru-RU" sz="2400" b="1" dirty="0" smtClean="0"/>
              <a:t> </a:t>
            </a:r>
            <a:r>
              <a:rPr lang="ru-RU" sz="2400" b="1" dirty="0" smtClean="0"/>
              <a:t>момент </a:t>
            </a:r>
            <a:endParaRPr lang="ru-RU" sz="2400" b="1" dirty="0" smtClean="0"/>
          </a:p>
          <a:p>
            <a:pPr marL="0" indent="371475">
              <a:buNone/>
            </a:pPr>
            <a:endParaRPr lang="ru-RU" b="1" dirty="0" smtClean="0"/>
          </a:p>
        </p:txBody>
      </p:sp>
      <p:pic>
        <p:nvPicPr>
          <p:cNvPr id="6" name="Содержимое 5" descr="002.pn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2831738" y="2511706"/>
            <a:ext cx="7876043" cy="3878994"/>
          </a:xfrm>
        </p:spPr>
      </p:pic>
    </p:spTree>
    <p:extLst>
      <p:ext uri="{BB962C8B-B14F-4D97-AF65-F5344CB8AC3E}">
        <p14:creationId xmlns="" xmlns:p14="http://schemas.microsoft.com/office/powerpoint/2010/main" val="4166626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b="1" spc="-15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Биомеханизм родов при переднем виде затылочного </a:t>
            </a:r>
            <a:r>
              <a:rPr lang="ru-RU" sz="2800" b="1" spc="-150" dirty="0" err="1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предлежания</a:t>
            </a:r>
            <a:endParaRPr lang="ru-RU" sz="2800" b="1" spc="-150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560183" y="1625600"/>
            <a:ext cx="8915400" cy="377762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b="1" dirty="0" smtClean="0"/>
              <a:t>	</a:t>
            </a:r>
            <a:r>
              <a:rPr lang="en-US" b="1" dirty="0" smtClean="0"/>
              <a:t>III</a:t>
            </a:r>
            <a:r>
              <a:rPr lang="ru-RU" b="1" dirty="0" smtClean="0"/>
              <a:t> </a:t>
            </a:r>
            <a:r>
              <a:rPr lang="ru-RU" b="1" dirty="0" smtClean="0"/>
              <a:t>момент</a:t>
            </a:r>
            <a:endParaRPr lang="ru-RU" b="1" dirty="0" smtClean="0"/>
          </a:p>
          <a:p>
            <a:pPr marL="0" indent="363538" algn="just">
              <a:buNone/>
            </a:pPr>
            <a:r>
              <a:rPr lang="ru-RU" dirty="0" smtClean="0"/>
              <a:t>Третий момент разгибание головки начинается тогда, когда между лонным сочленением и </a:t>
            </a:r>
            <a:r>
              <a:rPr lang="ru-RU" dirty="0" err="1" smtClean="0"/>
              <a:t>подзатылочной</a:t>
            </a:r>
            <a:r>
              <a:rPr lang="ru-RU" dirty="0" smtClean="0"/>
              <a:t> ямки головки плода образуется точка фиксации, вокруг которой и происходит разгибание головки. Точкой фиксации или точкой опоры называется точка на костном образовании предлежащей части плода, которая упирается (фиксируется) в костную часть малого таза матери, вокруг этой точки происходит сгибание или разгибание предлежащей части плода, ее прорезывание и рождение. Точкой фиксации здесь является </a:t>
            </a:r>
            <a:r>
              <a:rPr lang="ru-RU" dirty="0" err="1" smtClean="0"/>
              <a:t>подзатылочная</a:t>
            </a:r>
            <a:r>
              <a:rPr lang="ru-RU" dirty="0" smtClean="0"/>
              <a:t> ямка и нижний край симфиза. Точка прорезывания — размер (и окружность ему соответствующая) на предлежащей части плода которыми она прорезывается через ткани вульвы. В данном случае головка рождается малым косым размером 9,5 см, и окружностью 32 см, ему соответствующей; Результатом (конец) третьего момента является рождение предлежащей части плода целиком.</a:t>
            </a:r>
          </a:p>
        </p:txBody>
      </p:sp>
    </p:spTree>
    <p:extLst>
      <p:ext uri="{BB962C8B-B14F-4D97-AF65-F5344CB8AC3E}">
        <p14:creationId xmlns="" xmlns:p14="http://schemas.microsoft.com/office/powerpoint/2010/main" val="4166626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b="1" spc="-15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Биомеханизм родов при переднем виде затылочного </a:t>
            </a:r>
            <a:r>
              <a:rPr lang="ru-RU" sz="2800" b="1" spc="-150" dirty="0" err="1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предлежания</a:t>
            </a:r>
            <a:endParaRPr lang="ru-RU" sz="2800" b="1" spc="-150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560183" y="1625600"/>
            <a:ext cx="8915400" cy="377762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b="1" dirty="0" smtClean="0"/>
              <a:t>	</a:t>
            </a:r>
            <a:r>
              <a:rPr lang="en-US" sz="2400" b="1" dirty="0" smtClean="0"/>
              <a:t>III</a:t>
            </a:r>
            <a:r>
              <a:rPr lang="ru-RU" sz="2400" b="1" dirty="0" smtClean="0"/>
              <a:t> </a:t>
            </a:r>
            <a:r>
              <a:rPr lang="ru-RU" sz="2400" b="1" dirty="0" smtClean="0"/>
              <a:t>момент </a:t>
            </a:r>
            <a:endParaRPr lang="ru-RU" sz="2400" b="1" dirty="0" smtClean="0"/>
          </a:p>
          <a:p>
            <a:pPr>
              <a:buNone/>
            </a:pPr>
            <a:endParaRPr lang="ru-RU" b="1" dirty="0" smtClean="0"/>
          </a:p>
        </p:txBody>
      </p:sp>
      <p:pic>
        <p:nvPicPr>
          <p:cNvPr id="4" name="Рисунок 3" descr="003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09144" y="2314937"/>
            <a:ext cx="5579710" cy="426449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166626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b="1" spc="-15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Биомеханизм родов при переднем виде затылочного </a:t>
            </a:r>
            <a:r>
              <a:rPr lang="ru-RU" sz="2800" b="1" spc="-15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предлежания</a:t>
            </a:r>
            <a:endParaRPr lang="ru-RU" sz="2800" b="1" spc="-15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863524" y="1625600"/>
            <a:ext cx="9612059" cy="377762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b="1" dirty="0" smtClean="0"/>
              <a:t>	</a:t>
            </a:r>
            <a:r>
              <a:rPr lang="en-US" b="1" dirty="0" smtClean="0"/>
              <a:t>IV</a:t>
            </a:r>
            <a:r>
              <a:rPr lang="ru-RU" b="1" dirty="0" smtClean="0"/>
              <a:t> </a:t>
            </a:r>
            <a:r>
              <a:rPr lang="ru-RU" b="1" dirty="0" smtClean="0"/>
              <a:t>момент</a:t>
            </a:r>
            <a:endParaRPr lang="ru-RU" b="1" dirty="0" smtClean="0"/>
          </a:p>
          <a:p>
            <a:pPr marL="0" indent="363538" algn="just">
              <a:buNone/>
            </a:pPr>
            <a:r>
              <a:rPr lang="ru-RU" dirty="0" smtClean="0"/>
              <a:t>Четвертый момент: внутренний поворот плечиков и наружный поворот головки. Плечики плода производят внутренний поворот на 90° из поперечного размера широкой и узкой плоскостей таза (начало); к результате (конец) они устанавливаются в прямом размере выхода малого таза так, что одно плечо (переднее) располагается под лоном, а другое (заднее) обращено к копчику. Родившаяся головка плода поворачивается затылком к левому бедру матери (при первой позиции) или к правому (при второй позиции).</a:t>
            </a:r>
            <a:endParaRPr lang="ru-RU" b="1" dirty="0" smtClean="0"/>
          </a:p>
        </p:txBody>
      </p:sp>
      <p:pic>
        <p:nvPicPr>
          <p:cNvPr id="4" name="Рисунок 3" descr="004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77114" y="4153773"/>
            <a:ext cx="2754773" cy="270422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166626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b="1" spc="-15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Биомеханизм родов при переднем виде затылочного </a:t>
            </a:r>
            <a:r>
              <a:rPr lang="ru-RU" sz="2800" b="1" spc="-150" dirty="0" err="1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предлежания</a:t>
            </a:r>
            <a:endParaRPr lang="ru-RU" sz="2800" b="1" spc="-150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560183" y="1625600"/>
            <a:ext cx="8915400" cy="3777622"/>
          </a:xfrm>
        </p:spPr>
        <p:txBody>
          <a:bodyPr>
            <a:noAutofit/>
          </a:bodyPr>
          <a:lstStyle/>
          <a:p>
            <a:pPr marL="0" indent="363538" algn="just">
              <a:buNone/>
            </a:pPr>
            <a:r>
              <a:rPr lang="ru-RU" b="1" dirty="0" smtClean="0"/>
              <a:t>	</a:t>
            </a:r>
            <a:r>
              <a:rPr lang="ru-RU" dirty="0" smtClean="0"/>
              <a:t> Между передним плечиком (в месте прикрепления дельтовидной мышцы к плечевой кости)  и нижним краем симфиза образуется вторая точка фиксации (начало). Происходит сгибание туловища плода в грудном отделе и рождение заднего плечика и ручки(конец), после чего легко рождается остальная часть туловища.</a:t>
            </a:r>
          </a:p>
          <a:p>
            <a:pPr marL="0" indent="363538" algn="just">
              <a:buNone/>
            </a:pPr>
            <a:endParaRPr lang="ru-RU" b="1" dirty="0" smtClean="0"/>
          </a:p>
          <a:p>
            <a:pPr marL="0" indent="363538" algn="just">
              <a:buNone/>
            </a:pPr>
            <a:r>
              <a:rPr lang="ru-RU" sz="2000" b="1" i="1" dirty="0" smtClean="0"/>
              <a:t>Биомеханизм </a:t>
            </a:r>
            <a:r>
              <a:rPr lang="ru-RU" sz="2000" b="1" i="1" dirty="0" smtClean="0"/>
              <a:t>родов при переднем виде затылочного </a:t>
            </a:r>
            <a:r>
              <a:rPr lang="ru-RU" sz="2000" b="1" i="1" dirty="0" err="1" smtClean="0"/>
              <a:t>предлежания</a:t>
            </a:r>
            <a:r>
              <a:rPr lang="ru-RU" sz="2000" b="1" i="1" dirty="0" smtClean="0"/>
              <a:t> </a:t>
            </a:r>
            <a:r>
              <a:rPr lang="ru-RU" sz="2000" b="1" i="1" dirty="0" smtClean="0"/>
              <a:t> наиболее физиологичен </a:t>
            </a:r>
            <a:r>
              <a:rPr lang="ru-RU" sz="2000" b="1" i="1" dirty="0" smtClean="0"/>
              <a:t>и </a:t>
            </a:r>
            <a:r>
              <a:rPr lang="ru-RU" sz="2000" b="1" i="1" dirty="0" smtClean="0"/>
              <a:t>благоприятен </a:t>
            </a:r>
            <a:r>
              <a:rPr lang="ru-RU" sz="2000" b="1" i="1" dirty="0" smtClean="0"/>
              <a:t>для матери и плода, так как головка проходит через все плоскости таза и рождается своими наименьшими размерами.</a:t>
            </a:r>
          </a:p>
          <a:p>
            <a:pPr>
              <a:buNone/>
            </a:pPr>
            <a:endParaRPr lang="ru-RU" b="1" dirty="0" smtClean="0"/>
          </a:p>
        </p:txBody>
      </p:sp>
    </p:spTree>
    <p:extLst>
      <p:ext uri="{BB962C8B-B14F-4D97-AF65-F5344CB8AC3E}">
        <p14:creationId xmlns="" xmlns:p14="http://schemas.microsoft.com/office/powerpoint/2010/main" val="4166626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43433"/>
          </a:xfrm>
        </p:spPr>
        <p:txBody>
          <a:bodyPr>
            <a:noAutofit/>
          </a:bodyPr>
          <a:lstStyle/>
          <a:p>
            <a:pPr algn="ctr"/>
            <a:r>
              <a:rPr lang="ru-RU" sz="2800" b="1" spc="-15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Акушерское пособие</a:t>
            </a:r>
            <a:endParaRPr lang="ru-RU" sz="2800" b="1" spc="-150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Содержимое 3" descr="005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317357" y="1479544"/>
            <a:ext cx="5752618" cy="5156772"/>
          </a:xfrm>
        </p:spPr>
      </p:pic>
    </p:spTree>
    <p:extLst>
      <p:ext uri="{BB962C8B-B14F-4D97-AF65-F5344CB8AC3E}">
        <p14:creationId xmlns="" xmlns:p14="http://schemas.microsoft.com/office/powerpoint/2010/main" val="4166626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13847"/>
          </a:xfrm>
        </p:spPr>
        <p:txBody>
          <a:bodyPr>
            <a:noAutofit/>
          </a:bodyPr>
          <a:lstStyle/>
          <a:p>
            <a:pPr algn="ctr"/>
            <a:r>
              <a:rPr lang="ru-RU" sz="2800" b="1" spc="-15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Шкала </a:t>
            </a:r>
            <a:r>
              <a:rPr lang="ru-RU" sz="2800" b="1" spc="-150" dirty="0" err="1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Апгар</a:t>
            </a:r>
            <a:r>
              <a:rPr lang="ru-RU" sz="2800" b="1" spc="-15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через 1 и 5 минут после </a:t>
            </a:r>
            <a:r>
              <a:rPr lang="ru-RU" sz="2800" b="1" spc="-15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рождения</a:t>
            </a:r>
            <a:endParaRPr lang="ru-RU" sz="2800" b="1" spc="-150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789449613"/>
              </p:ext>
            </p:extLst>
          </p:nvPr>
        </p:nvGraphicFramePr>
        <p:xfrm>
          <a:off x="1491175" y="1386889"/>
          <a:ext cx="10396023" cy="5356225"/>
        </p:xfrm>
        <a:graphic>
          <a:graphicData uri="http://schemas.openxmlformats.org/drawingml/2006/table">
            <a:tbl>
              <a:tblPr firstRow="1" firstCol="1" bandCol="1">
                <a:tableStyleId>{F5AB1C69-6EDB-4FF4-983F-18BD219EF322}</a:tableStyleId>
              </a:tblPr>
              <a:tblGrid>
                <a:gridCol w="267286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7286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95421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09608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40385"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Признаки</a:t>
                      </a:r>
                      <a:endParaRPr lang="ru-RU" sz="2200" dirty="0"/>
                    </a:p>
                  </a:txBody>
                  <a:tcPr>
                    <a:solidFill>
                      <a:srgbClr val="2E536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2 балла</a:t>
                      </a:r>
                      <a:endParaRPr lang="ru-RU" sz="2200" dirty="0"/>
                    </a:p>
                  </a:txBody>
                  <a:tcPr>
                    <a:solidFill>
                      <a:srgbClr val="2E536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1 балл</a:t>
                      </a:r>
                      <a:endParaRPr lang="ru-RU" sz="2200" dirty="0"/>
                    </a:p>
                  </a:txBody>
                  <a:tcPr>
                    <a:solidFill>
                      <a:srgbClr val="2E536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0 баллов</a:t>
                      </a:r>
                      <a:endParaRPr lang="ru-RU" sz="2200" dirty="0"/>
                    </a:p>
                  </a:txBody>
                  <a:tcPr>
                    <a:solidFill>
                      <a:srgbClr val="2E536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11387"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Сердцебиение</a:t>
                      </a:r>
                      <a:endParaRPr lang="ru-RU" sz="2200" dirty="0"/>
                    </a:p>
                  </a:txBody>
                  <a:tcPr anchor="ctr">
                    <a:solidFill>
                      <a:srgbClr val="2E536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200" b="1" dirty="0" smtClean="0"/>
                        <a:t>120-140 в</a:t>
                      </a:r>
                      <a:r>
                        <a:rPr lang="ru-RU" sz="2200" b="1" baseline="0" dirty="0" smtClean="0"/>
                        <a:t> мин.</a:t>
                      </a:r>
                    </a:p>
                    <a:p>
                      <a:r>
                        <a:rPr lang="ru-RU" sz="2200" b="1" baseline="0" dirty="0" smtClean="0"/>
                        <a:t>ритмичный</a:t>
                      </a:r>
                      <a:endParaRPr lang="ru-RU" sz="2200" b="1" dirty="0"/>
                    </a:p>
                  </a:txBody>
                  <a:tcPr>
                    <a:solidFill>
                      <a:srgbClr val="E8EA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200" b="1" dirty="0" err="1" smtClean="0"/>
                        <a:t>бради</a:t>
                      </a:r>
                      <a:r>
                        <a:rPr lang="ru-RU" sz="2200" b="1" dirty="0" smtClean="0"/>
                        <a:t>- или тахикардия</a:t>
                      </a:r>
                      <a:endParaRPr lang="ru-RU" sz="2200" b="1" dirty="0"/>
                    </a:p>
                  </a:txBody>
                  <a:tcPr>
                    <a:solidFill>
                      <a:srgbClr val="CDD1D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200" b="1" dirty="0" smtClean="0">
                          <a:solidFill>
                            <a:schemeClr val="bg1"/>
                          </a:solidFill>
                        </a:rPr>
                        <a:t>отсутствует</a:t>
                      </a:r>
                      <a:endParaRPr lang="ru-RU" sz="2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11387"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Дыхание</a:t>
                      </a:r>
                      <a:endParaRPr lang="ru-RU" sz="2200" dirty="0"/>
                    </a:p>
                  </a:txBody>
                  <a:tcPr anchor="ctr">
                    <a:solidFill>
                      <a:srgbClr val="2E536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200" b="1" dirty="0" smtClean="0"/>
                        <a:t>громкий крик</a:t>
                      </a:r>
                    </a:p>
                    <a:p>
                      <a:r>
                        <a:rPr lang="ru-RU" sz="2200" b="1" dirty="0" smtClean="0"/>
                        <a:t>адекватное</a:t>
                      </a:r>
                      <a:r>
                        <a:rPr lang="ru-RU" sz="2200" b="1" baseline="0" dirty="0" smtClean="0"/>
                        <a:t> дыхание</a:t>
                      </a:r>
                      <a:endParaRPr lang="ru-RU" sz="2200" b="1" dirty="0"/>
                    </a:p>
                  </a:txBody>
                  <a:tcPr>
                    <a:solidFill>
                      <a:srgbClr val="E8EA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200" b="1" dirty="0" smtClean="0"/>
                        <a:t>крик слабый</a:t>
                      </a:r>
                    </a:p>
                    <a:p>
                      <a:r>
                        <a:rPr lang="ru-RU" sz="2200" b="1" dirty="0" smtClean="0"/>
                        <a:t>Апноэ</a:t>
                      </a:r>
                    </a:p>
                    <a:p>
                      <a:r>
                        <a:rPr lang="ru-RU" sz="2200" b="1" dirty="0" smtClean="0"/>
                        <a:t>судорожные вдохи</a:t>
                      </a:r>
                      <a:endParaRPr lang="ru-RU" sz="2200" b="1" dirty="0"/>
                    </a:p>
                  </a:txBody>
                  <a:tcPr>
                    <a:solidFill>
                      <a:srgbClr val="CDD1D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200" b="1" dirty="0" smtClean="0">
                          <a:solidFill>
                            <a:schemeClr val="bg1"/>
                          </a:solidFill>
                        </a:rPr>
                        <a:t>отсутствует</a:t>
                      </a:r>
                      <a:endParaRPr lang="ru-RU" sz="2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11387"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Кожные покровы</a:t>
                      </a:r>
                      <a:endParaRPr lang="ru-RU" sz="2200" dirty="0"/>
                    </a:p>
                  </a:txBody>
                  <a:tcPr anchor="ctr">
                    <a:solidFill>
                      <a:srgbClr val="2E536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200" b="1" dirty="0" smtClean="0"/>
                        <a:t>розовые</a:t>
                      </a:r>
                      <a:endParaRPr lang="ru-RU" sz="2200" b="1" dirty="0"/>
                    </a:p>
                  </a:txBody>
                  <a:tcPr>
                    <a:solidFill>
                      <a:srgbClr val="E8EA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200" b="1" dirty="0" smtClean="0"/>
                        <a:t>цианоз лица, конечностей</a:t>
                      </a:r>
                      <a:endParaRPr lang="ru-RU" sz="2200" b="1" dirty="0"/>
                    </a:p>
                  </a:txBody>
                  <a:tcPr>
                    <a:solidFill>
                      <a:srgbClr val="CDD1D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200" b="1" dirty="0" smtClean="0">
                          <a:solidFill>
                            <a:schemeClr val="bg1"/>
                          </a:solidFill>
                        </a:rPr>
                        <a:t>тотальный цианоз</a:t>
                      </a:r>
                      <a:r>
                        <a:rPr lang="ru-RU" sz="2200" b="1" baseline="0" dirty="0" smtClean="0">
                          <a:solidFill>
                            <a:schemeClr val="bg1"/>
                          </a:solidFill>
                        </a:rPr>
                        <a:t> или бледность</a:t>
                      </a:r>
                      <a:endParaRPr lang="ru-RU" sz="2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11387"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Рефлексы</a:t>
                      </a:r>
                      <a:endParaRPr lang="ru-RU" sz="2200" dirty="0"/>
                    </a:p>
                  </a:txBody>
                  <a:tcPr anchor="ctr">
                    <a:solidFill>
                      <a:srgbClr val="2E536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200" b="1" dirty="0" smtClean="0"/>
                        <a:t>живые</a:t>
                      </a:r>
                    </a:p>
                    <a:p>
                      <a:r>
                        <a:rPr lang="ru-RU" sz="2200" b="1" dirty="0" smtClean="0"/>
                        <a:t>легко вызываются</a:t>
                      </a:r>
                      <a:endParaRPr lang="ru-RU" sz="2200" b="1" dirty="0"/>
                    </a:p>
                  </a:txBody>
                  <a:tcPr>
                    <a:solidFill>
                      <a:srgbClr val="E8EA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200" b="1" dirty="0" smtClean="0"/>
                        <a:t>слабые</a:t>
                      </a:r>
                      <a:endParaRPr lang="ru-RU" sz="2200" b="1" dirty="0"/>
                    </a:p>
                  </a:txBody>
                  <a:tcPr>
                    <a:solidFill>
                      <a:srgbClr val="CDD1D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200" b="1" dirty="0" smtClean="0">
                          <a:solidFill>
                            <a:schemeClr val="bg1"/>
                          </a:solidFill>
                        </a:rPr>
                        <a:t>отсутствуют</a:t>
                      </a:r>
                      <a:endParaRPr lang="ru-RU" sz="2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11387"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Тонус мышц</a:t>
                      </a:r>
                      <a:endParaRPr lang="ru-RU" sz="2200" dirty="0"/>
                    </a:p>
                  </a:txBody>
                  <a:tcPr anchor="ctr">
                    <a:solidFill>
                      <a:srgbClr val="2E536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200" b="1" smtClean="0"/>
                        <a:t>нормальный</a:t>
                      </a:r>
                      <a:endParaRPr lang="ru-RU" sz="2200" b="1" dirty="0" smtClean="0"/>
                    </a:p>
                    <a:p>
                      <a:r>
                        <a:rPr lang="ru-RU" sz="2200" b="1" dirty="0" smtClean="0"/>
                        <a:t>Поза флексии</a:t>
                      </a:r>
                      <a:endParaRPr lang="ru-RU" sz="2200" b="1" dirty="0"/>
                    </a:p>
                  </a:txBody>
                  <a:tcPr>
                    <a:solidFill>
                      <a:srgbClr val="E8EA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200" b="1" dirty="0" smtClean="0"/>
                        <a:t>снижен</a:t>
                      </a:r>
                      <a:endParaRPr lang="ru-RU" sz="2200" b="1" dirty="0"/>
                    </a:p>
                  </a:txBody>
                  <a:tcPr>
                    <a:solidFill>
                      <a:srgbClr val="CDD1D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200" b="1" dirty="0" smtClean="0">
                          <a:solidFill>
                            <a:schemeClr val="bg1"/>
                          </a:solidFill>
                        </a:rPr>
                        <a:t>атония</a:t>
                      </a:r>
                      <a:endParaRPr lang="ru-RU" sz="2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873665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52891" y="624110"/>
            <a:ext cx="9351721" cy="128089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Список литературы</a:t>
            </a:r>
            <a:endParaRPr lang="ru-RU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60294" y="2013995"/>
            <a:ext cx="9367045" cy="3433588"/>
          </a:xfrm>
        </p:spPr>
        <p:txBody>
          <a:bodyPr/>
          <a:lstStyle/>
          <a:p>
            <a:r>
              <a:rPr lang="ru-RU" b="1" dirty="0" smtClean="0"/>
              <a:t>Физиологическое акушерство. - Учебник /М.В. </a:t>
            </a:r>
            <a:r>
              <a:rPr lang="ru-RU" b="1" dirty="0" err="1" smtClean="0"/>
              <a:t>Дзигуа</a:t>
            </a:r>
            <a:r>
              <a:rPr lang="ru-RU" b="1" dirty="0" smtClean="0"/>
              <a:t>/ </a:t>
            </a:r>
            <a:r>
              <a:rPr lang="ru-RU" b="1" dirty="0" err="1" smtClean="0"/>
              <a:t>ГЭОТАР-Медиа</a:t>
            </a:r>
            <a:r>
              <a:rPr lang="ru-RU" b="1" dirty="0" smtClean="0"/>
              <a:t>, 2019 г.</a:t>
            </a:r>
          </a:p>
          <a:p>
            <a:r>
              <a:rPr lang="ru-RU" b="1" dirty="0" smtClean="0"/>
              <a:t>Базовый протокол ведения родов 2011 г.</a:t>
            </a:r>
          </a:p>
          <a:p>
            <a:r>
              <a:rPr lang="ru-RU" b="1" dirty="0" smtClean="0"/>
              <a:t>Физиологическое акушерство. Учебное пособие, ГБУ «ПОО «АБМК», 2014 г.</a:t>
            </a:r>
          </a:p>
          <a:p>
            <a:endParaRPr lang="ru-RU" dirty="0"/>
          </a:p>
        </p:txBody>
      </p:sp>
      <p:pic>
        <p:nvPicPr>
          <p:cNvPr id="4" name="Picture 3" descr="C:\Users\Оля\Desktop\focused_177538406-stock-photo-portrait-mother-holding-newborn-bab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77114" y="3722206"/>
            <a:ext cx="4178463" cy="278898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Содержание </a:t>
            </a:r>
            <a:endParaRPr lang="ru-RU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43100" y="1562100"/>
            <a:ext cx="9561512" cy="4914900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Влияние головки плода на течение родов.</a:t>
            </a:r>
          </a:p>
          <a:p>
            <a:pPr>
              <a:buFont typeface="+mj-lt"/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Строение головки плода.</a:t>
            </a:r>
          </a:p>
          <a:p>
            <a:pPr>
              <a:buFont typeface="+mj-lt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Туловище зрелого плода.</a:t>
            </a:r>
          </a:p>
          <a:p>
            <a:pPr>
              <a:buFont typeface="+mj-lt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Расположение плода в матке.</a:t>
            </a:r>
          </a:p>
          <a:p>
            <a:pPr>
              <a:buFont typeface="+mj-lt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Биомеханизм родов при переднем виде затылочного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предлежания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 typeface="Wingdings" pitchFamily="2" charset="2"/>
              <a:buChar char="§"/>
            </a:pPr>
            <a:r>
              <a:rPr lang="en-US" sz="2000" b="1" dirty="0" smtClean="0"/>
              <a:t>I</a:t>
            </a:r>
            <a:r>
              <a:rPr lang="ru-RU" sz="2000" b="1" dirty="0" smtClean="0"/>
              <a:t> момент</a:t>
            </a:r>
          </a:p>
          <a:p>
            <a:pPr>
              <a:buFont typeface="Wingdings" pitchFamily="2" charset="2"/>
              <a:buChar char="§"/>
            </a:pPr>
            <a:r>
              <a:rPr lang="en-US" sz="2000" b="1" dirty="0" smtClean="0"/>
              <a:t>II</a:t>
            </a:r>
            <a:r>
              <a:rPr lang="ru-RU" sz="2000" b="1" dirty="0" smtClean="0"/>
              <a:t> момент</a:t>
            </a:r>
          </a:p>
          <a:p>
            <a:pPr>
              <a:buFont typeface="Wingdings" pitchFamily="2" charset="2"/>
              <a:buChar char="§"/>
            </a:pPr>
            <a:r>
              <a:rPr lang="en-US" sz="2000" b="1" dirty="0" smtClean="0"/>
              <a:t>III</a:t>
            </a:r>
            <a:r>
              <a:rPr lang="ru-RU" sz="2000" b="1" dirty="0" smtClean="0"/>
              <a:t> момент</a:t>
            </a:r>
          </a:p>
          <a:p>
            <a:pPr>
              <a:buFont typeface="Wingdings" pitchFamily="2" charset="2"/>
              <a:buChar char="§"/>
            </a:pPr>
            <a:r>
              <a:rPr lang="en-US" sz="2000" b="1" dirty="0" smtClean="0"/>
              <a:t>IV</a:t>
            </a:r>
            <a:r>
              <a:rPr lang="ru-RU" sz="2000" b="1" dirty="0" smtClean="0"/>
              <a:t> момент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+mj-lt"/>
              <a:buAutoNum type="arabicPeriod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Оля\Desktop\5c041b847966e104fcdc070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35061" y="3934958"/>
            <a:ext cx="3158469" cy="251268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415765"/>
            <a:ext cx="8911687" cy="683830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Головка плода</a:t>
            </a:r>
            <a:endParaRPr lang="ru-RU" sz="4000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252603"/>
            <a:ext cx="8915400" cy="538619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100" dirty="0" smtClean="0"/>
              <a:t>Наибольшее влияние на течение родового акта оказывает головка плода: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100" dirty="0" smtClean="0"/>
              <a:t>Во время родов именно головка ввиду объемности и плотности испытывает наибольшее затруднение со стороны родовых путей, препятствующих её продвижению.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100" dirty="0" smtClean="0"/>
              <a:t>От степени плотности и подвижности костей черепа в значительной мере зависит возможность родовой травмы матери (повреждение родовых путей) и плода (внутричерепные кровоизлияния).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100" dirty="0" smtClean="0"/>
              <a:t>Опознавательные пункты на головке – стреловидный шов, большой и малый родничок – необходимо знать и использовать в процессе родов в диагностических целях, так как при головных </a:t>
            </a:r>
            <a:r>
              <a:rPr lang="ru-RU" sz="2100" dirty="0" err="1" smtClean="0"/>
              <a:t>предлежаниях</a:t>
            </a:r>
            <a:r>
              <a:rPr lang="ru-RU" sz="2100" dirty="0" smtClean="0"/>
              <a:t> плода происходит около 96 % всех родов.</a:t>
            </a:r>
            <a:endParaRPr lang="ru-RU" sz="2100" dirty="0"/>
          </a:p>
        </p:txBody>
      </p:sp>
    </p:spTree>
    <p:extLst>
      <p:ext uri="{BB962C8B-B14F-4D97-AF65-F5344CB8AC3E}">
        <p14:creationId xmlns="" xmlns:p14="http://schemas.microsoft.com/office/powerpoint/2010/main" val="961194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0800000" flipV="1">
            <a:off x="2394517" y="121950"/>
            <a:ext cx="8911687" cy="378381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Головка зрелого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плода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93989" y="740779"/>
            <a:ext cx="8915400" cy="57721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100" dirty="0" smtClean="0"/>
              <a:t>Состоит из мозговой и лицевой части:</a:t>
            </a:r>
          </a:p>
          <a:p>
            <a:pPr marL="0" indent="0" algn="just">
              <a:buNone/>
            </a:pPr>
            <a:r>
              <a:rPr lang="ru-RU" sz="2100" b="1" i="1" dirty="0" smtClean="0"/>
              <a:t>Мозговая часть </a:t>
            </a:r>
            <a:r>
              <a:rPr lang="ru-RU" sz="2100" dirty="0" smtClean="0"/>
              <a:t>– имеет семь костей: 	две лобные,</a:t>
            </a:r>
          </a:p>
          <a:p>
            <a:pPr marL="0" indent="0" algn="just">
              <a:buNone/>
            </a:pPr>
            <a:r>
              <a:rPr lang="ru-RU" sz="2100" b="1" i="1" dirty="0"/>
              <a:t>	</a:t>
            </a:r>
            <a:r>
              <a:rPr lang="ru-RU" sz="2100" b="1" i="1" dirty="0" smtClean="0"/>
              <a:t>											</a:t>
            </a:r>
            <a:r>
              <a:rPr lang="ru-RU" sz="2100" dirty="0" smtClean="0"/>
              <a:t>две височные,</a:t>
            </a:r>
          </a:p>
          <a:p>
            <a:pPr marL="0" indent="0" algn="just">
              <a:buNone/>
            </a:pPr>
            <a:r>
              <a:rPr lang="ru-RU" sz="2100" dirty="0"/>
              <a:t>	</a:t>
            </a:r>
            <a:r>
              <a:rPr lang="ru-RU" sz="2100" dirty="0" smtClean="0"/>
              <a:t>											две теменные,</a:t>
            </a:r>
          </a:p>
          <a:p>
            <a:pPr marL="0" indent="0" algn="just">
              <a:buNone/>
            </a:pPr>
            <a:r>
              <a:rPr lang="ru-RU" sz="2100" dirty="0"/>
              <a:t>	</a:t>
            </a:r>
            <a:r>
              <a:rPr lang="ru-RU" sz="2100" dirty="0" smtClean="0"/>
              <a:t>											одна затылочная.</a:t>
            </a:r>
          </a:p>
          <a:p>
            <a:pPr marL="0" indent="0" algn="just">
              <a:buNone/>
            </a:pPr>
            <a:r>
              <a:rPr lang="ru-RU" sz="2100" b="1" i="1" dirty="0" smtClean="0"/>
              <a:t>Кости лицевого черепа </a:t>
            </a:r>
            <a:r>
              <a:rPr lang="en-US" sz="2100" b="1" i="1" dirty="0" smtClean="0"/>
              <a:t>– </a:t>
            </a:r>
            <a:r>
              <a:rPr lang="ru-RU" sz="2100" dirty="0" smtClean="0"/>
              <a:t>не оказывают существенного влияния на течение биомеханизма родов.</a:t>
            </a:r>
            <a:endParaRPr lang="ru-RU" sz="2100" b="1" i="1" dirty="0"/>
          </a:p>
        </p:txBody>
      </p:sp>
      <p:pic>
        <p:nvPicPr>
          <p:cNvPr id="2050" name="Picture 2" descr="C:\Users\Оля\Desktop\image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21502" y="3709358"/>
            <a:ext cx="4451229" cy="25706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672371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1575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Головка зрелого 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плода</a:t>
            </a:r>
            <a:endParaRPr lang="ru-RU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252603"/>
            <a:ext cx="8915400" cy="538619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100" b="1" i="1" dirty="0" smtClean="0"/>
              <a:t>Кости мозговой части черепа  </a:t>
            </a:r>
            <a:r>
              <a:rPr lang="ru-RU" sz="2100" dirty="0" err="1" smtClean="0"/>
              <a:t>соеденены</a:t>
            </a:r>
            <a:r>
              <a:rPr lang="ru-RU" sz="2100" dirty="0" smtClean="0"/>
              <a:t> фиброзными перепонками – швами.</a:t>
            </a:r>
          </a:p>
          <a:p>
            <a:pPr marL="0" indent="0" algn="just">
              <a:buNone/>
            </a:pPr>
            <a:r>
              <a:rPr lang="ru-RU" sz="2100" b="1" i="1" dirty="0" smtClean="0"/>
              <a:t>Различают следующие швы:</a:t>
            </a:r>
          </a:p>
          <a:p>
            <a:pPr algn="just"/>
            <a:r>
              <a:rPr lang="ru-RU" sz="2100" dirty="0" smtClean="0"/>
              <a:t>Стреловидный – расположен между краями теменных костей и двумя родничками – большим и малым.</a:t>
            </a:r>
          </a:p>
          <a:p>
            <a:pPr algn="just"/>
            <a:r>
              <a:rPr lang="ru-RU" sz="2100" dirty="0" smtClean="0"/>
              <a:t>Лобный - расположен между двумя лобными костями.</a:t>
            </a:r>
          </a:p>
          <a:p>
            <a:pPr algn="just"/>
            <a:r>
              <a:rPr lang="ru-RU" sz="2100" dirty="0" smtClean="0"/>
              <a:t>Затылочный – расположен между задними краями теменных костей и затылочной костью.</a:t>
            </a:r>
          </a:p>
          <a:p>
            <a:pPr algn="just"/>
            <a:r>
              <a:rPr lang="ru-RU" sz="2100" dirty="0" smtClean="0"/>
              <a:t>Венечный – расположен между лобными и теменными костями.</a:t>
            </a:r>
          </a:p>
        </p:txBody>
      </p:sp>
    </p:spTree>
    <p:extLst>
      <p:ext uri="{BB962C8B-B14F-4D97-AF65-F5344CB8AC3E}">
        <p14:creationId xmlns="" xmlns:p14="http://schemas.microsoft.com/office/powerpoint/2010/main" val="785864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1575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Головка зрелого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плода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252603"/>
            <a:ext cx="8915400" cy="538619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100" dirty="0" smtClean="0"/>
              <a:t>Места пересечения швов называются </a:t>
            </a:r>
            <a:r>
              <a:rPr lang="ru-RU" sz="2100" b="1" i="1" dirty="0" smtClean="0"/>
              <a:t>родничками</a:t>
            </a:r>
            <a:r>
              <a:rPr lang="ru-RU" sz="2100" dirty="0" smtClean="0"/>
              <a:t>. Различают:</a:t>
            </a:r>
            <a:endParaRPr lang="ru-RU" sz="2100" dirty="0"/>
          </a:p>
          <a:p>
            <a:pPr marL="457200" indent="-457200" algn="just">
              <a:buFont typeface="+mj-lt"/>
              <a:buAutoNum type="arabicPeriod"/>
            </a:pPr>
            <a:r>
              <a:rPr lang="ru-RU" sz="2100" b="1" i="1" dirty="0" smtClean="0"/>
              <a:t>Большой родничок </a:t>
            </a:r>
            <a:r>
              <a:rPr lang="ru-RU" sz="2100" dirty="0" smtClean="0"/>
              <a:t>– имеет форму ромба и расположен на месте пересечения венечного, лобного и стреловидного швов. Он объединяет 4 кости: 2 лобные и 2 теменные.</a:t>
            </a:r>
          </a:p>
          <a:p>
            <a:pPr marL="0" indent="0" algn="just">
              <a:buFont typeface="+mj-lt"/>
              <a:buAutoNum type="arabicPeriod"/>
            </a:pPr>
            <a:r>
              <a:rPr lang="ru-RU" sz="2100" b="1" i="1" dirty="0" smtClean="0"/>
              <a:t>Малый родничок </a:t>
            </a:r>
            <a:r>
              <a:rPr lang="ru-RU" sz="2100" dirty="0" smtClean="0"/>
              <a:t>– </a:t>
            </a:r>
          </a:p>
          <a:p>
            <a:pPr marL="0" indent="0" algn="just">
              <a:buNone/>
            </a:pPr>
            <a:r>
              <a:rPr lang="ru-RU" sz="2100" dirty="0" smtClean="0"/>
              <a:t>имеет треугольную </a:t>
            </a:r>
          </a:p>
          <a:p>
            <a:pPr marL="0" indent="0" algn="just">
              <a:buNone/>
            </a:pPr>
            <a:r>
              <a:rPr lang="ru-RU" sz="2100" dirty="0" smtClean="0"/>
              <a:t>форму и расположен </a:t>
            </a:r>
          </a:p>
          <a:p>
            <a:pPr marL="0" indent="0" algn="just">
              <a:buNone/>
            </a:pPr>
            <a:r>
              <a:rPr lang="ru-RU" sz="2100" dirty="0" smtClean="0"/>
              <a:t>на месте пересечения </a:t>
            </a:r>
          </a:p>
          <a:p>
            <a:pPr marL="0" indent="0" algn="just">
              <a:buNone/>
            </a:pPr>
            <a:r>
              <a:rPr lang="ru-RU" sz="2100" dirty="0" smtClean="0"/>
              <a:t>стреловидного и </a:t>
            </a:r>
          </a:p>
          <a:p>
            <a:pPr marL="0" indent="0" algn="just">
              <a:buNone/>
            </a:pPr>
            <a:r>
              <a:rPr lang="ru-RU" sz="2100" dirty="0" smtClean="0"/>
              <a:t>затылочного швов.</a:t>
            </a:r>
            <a:endParaRPr lang="ru-RU" sz="2100" b="1" i="1" dirty="0" smtClean="0"/>
          </a:p>
        </p:txBody>
      </p:sp>
      <p:pic>
        <p:nvPicPr>
          <p:cNvPr id="4" name="Рисунок 3" descr="00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34582" y="2848142"/>
            <a:ext cx="5382228" cy="358232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25382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1575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Головка зрелого 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плода</a:t>
            </a:r>
            <a:endParaRPr lang="ru-RU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24628" y="1252603"/>
            <a:ext cx="9779984" cy="538619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100" dirty="0" smtClean="0"/>
              <a:t>Размеры: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100" b="1" i="1" dirty="0" smtClean="0"/>
              <a:t>Малый косой размер </a:t>
            </a:r>
            <a:r>
              <a:rPr lang="ru-RU" sz="2100" dirty="0" smtClean="0"/>
              <a:t>– от центра большого родничка до </a:t>
            </a:r>
            <a:r>
              <a:rPr lang="ru-RU" sz="2100" dirty="0" err="1" smtClean="0"/>
              <a:t>подзатылочной</a:t>
            </a:r>
            <a:r>
              <a:rPr lang="ru-RU" sz="2100" dirty="0" smtClean="0"/>
              <a:t> ямки. Он равен 9,5 см. Окружность, соответствующая ему, равна 32 см.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100" b="1" i="1" dirty="0" smtClean="0"/>
              <a:t>Средний косой размер </a:t>
            </a:r>
            <a:r>
              <a:rPr lang="ru-RU" sz="2100" dirty="0" smtClean="0"/>
              <a:t>– от </a:t>
            </a:r>
          </a:p>
          <a:p>
            <a:pPr algn="just">
              <a:buNone/>
            </a:pPr>
            <a:r>
              <a:rPr lang="ru-RU" sz="2100" dirty="0" err="1" smtClean="0"/>
              <a:t>подзатылочной</a:t>
            </a:r>
            <a:r>
              <a:rPr lang="ru-RU" sz="2100" dirty="0" smtClean="0"/>
              <a:t> ямки до границы</a:t>
            </a:r>
          </a:p>
          <a:p>
            <a:pPr algn="just">
              <a:buNone/>
            </a:pPr>
            <a:r>
              <a:rPr lang="ru-RU" sz="2100" dirty="0" smtClean="0"/>
              <a:t> волосистой части головы, равен</a:t>
            </a:r>
          </a:p>
          <a:p>
            <a:pPr algn="just">
              <a:buNone/>
            </a:pPr>
            <a:r>
              <a:rPr lang="ru-RU" sz="2100" dirty="0" smtClean="0"/>
              <a:t> 10 см, окружность, ему</a:t>
            </a:r>
          </a:p>
          <a:p>
            <a:pPr algn="just">
              <a:buNone/>
            </a:pPr>
            <a:r>
              <a:rPr lang="ru-RU" sz="2100" dirty="0" smtClean="0"/>
              <a:t> соответствующая, - 33 см.</a:t>
            </a:r>
          </a:p>
          <a:p>
            <a:pPr marL="457200" indent="-457200" algn="just">
              <a:buFont typeface="+mj-lt"/>
              <a:buAutoNum type="arabicPeriod" startAt="3"/>
            </a:pPr>
            <a:r>
              <a:rPr lang="ru-RU" sz="2100" b="1" i="1" dirty="0" smtClean="0"/>
              <a:t>Большой косой размер </a:t>
            </a:r>
            <a:r>
              <a:rPr lang="ru-RU" sz="2100" dirty="0" smtClean="0"/>
              <a:t>– от </a:t>
            </a:r>
          </a:p>
          <a:p>
            <a:pPr algn="just">
              <a:buNone/>
            </a:pPr>
            <a:r>
              <a:rPr lang="ru-RU" sz="2100" dirty="0" smtClean="0"/>
              <a:t>подбородка до макушки. Он </a:t>
            </a:r>
          </a:p>
          <a:p>
            <a:pPr algn="just">
              <a:buNone/>
            </a:pPr>
            <a:r>
              <a:rPr lang="ru-RU" sz="2100" dirty="0" smtClean="0"/>
              <a:t>равен 13 см, окружность, ему </a:t>
            </a:r>
          </a:p>
          <a:p>
            <a:pPr algn="just">
              <a:buNone/>
            </a:pPr>
            <a:r>
              <a:rPr lang="ru-RU" sz="2100" dirty="0" smtClean="0"/>
              <a:t>соответствующая, - 42 см.</a:t>
            </a:r>
          </a:p>
        </p:txBody>
      </p:sp>
      <p:pic>
        <p:nvPicPr>
          <p:cNvPr id="4" name="Рисунок 3" descr="0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9035" y="2974162"/>
            <a:ext cx="4082143" cy="347435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753416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1575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Головка зрелого 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плода</a:t>
            </a:r>
            <a:endParaRPr lang="ru-RU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17225" y="1252603"/>
            <a:ext cx="9687387" cy="538619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100" dirty="0" smtClean="0"/>
              <a:t>Размеры:</a:t>
            </a:r>
          </a:p>
          <a:p>
            <a:pPr marL="457200" indent="-457200" algn="just">
              <a:buFont typeface="+mj-lt"/>
              <a:buAutoNum type="arabicPeriod" startAt="4"/>
            </a:pPr>
            <a:r>
              <a:rPr lang="ru-RU" sz="2100" b="1" i="1" dirty="0" smtClean="0"/>
              <a:t>Прямой размер </a:t>
            </a:r>
            <a:r>
              <a:rPr lang="ru-RU" sz="2100" dirty="0" smtClean="0"/>
              <a:t>– от надпереносья до затылочного бугра, размер этот равен 12 см, окружность, ему соответствующая, - 35 см.</a:t>
            </a:r>
          </a:p>
          <a:p>
            <a:pPr marL="457200" indent="-457200" algn="just">
              <a:buFont typeface="+mj-lt"/>
              <a:buAutoNum type="arabicPeriod" startAt="4"/>
            </a:pPr>
            <a:r>
              <a:rPr lang="ru-RU" sz="2100" b="1" i="1" dirty="0" smtClean="0"/>
              <a:t>Вертикальный или отвесный</a:t>
            </a:r>
          </a:p>
          <a:p>
            <a:pPr marL="457200" indent="-457200" algn="just">
              <a:buNone/>
            </a:pPr>
            <a:r>
              <a:rPr lang="ru-RU" sz="2100" b="1" i="1" dirty="0" smtClean="0"/>
              <a:t> размер </a:t>
            </a:r>
            <a:r>
              <a:rPr lang="ru-RU" sz="2100" dirty="0" smtClean="0"/>
              <a:t>– от подъязычной кости </a:t>
            </a:r>
          </a:p>
          <a:p>
            <a:pPr marL="457200" indent="-457200" algn="just">
              <a:buNone/>
            </a:pPr>
            <a:r>
              <a:rPr lang="ru-RU" sz="2100" dirty="0" smtClean="0"/>
              <a:t>до центра большого родничка.</a:t>
            </a:r>
          </a:p>
          <a:p>
            <a:pPr marL="457200" indent="-457200" algn="just">
              <a:buNone/>
            </a:pPr>
            <a:r>
              <a:rPr lang="ru-RU" sz="2100" dirty="0" smtClean="0"/>
              <a:t>Размер равен 9,5 см, окружность</a:t>
            </a:r>
          </a:p>
          <a:p>
            <a:pPr marL="457200" indent="-457200" algn="just">
              <a:buNone/>
            </a:pPr>
            <a:r>
              <a:rPr lang="ru-RU" sz="2100" dirty="0" smtClean="0"/>
              <a:t> – 32 см.</a:t>
            </a:r>
            <a:r>
              <a:rPr lang="ru-RU" sz="2100" b="1" i="1" dirty="0" smtClean="0"/>
              <a:t> </a:t>
            </a:r>
          </a:p>
        </p:txBody>
      </p:sp>
      <p:pic>
        <p:nvPicPr>
          <p:cNvPr id="6" name="Рисунок 5" descr="0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31713" y="2851480"/>
            <a:ext cx="4372428" cy="372142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53241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984</TotalTime>
  <Words>1198</Words>
  <Application>Microsoft Office PowerPoint</Application>
  <PresentationFormat>Произвольный</PresentationFormat>
  <Paragraphs>202</Paragraphs>
  <Slides>27</Slides>
  <Notes>23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Легкий дым</vt:lpstr>
      <vt:lpstr>Слайд 1</vt:lpstr>
      <vt:lpstr>Слайд 2</vt:lpstr>
      <vt:lpstr>                Содержание </vt:lpstr>
      <vt:lpstr>Головка плода</vt:lpstr>
      <vt:lpstr>Головка зрелого плода</vt:lpstr>
      <vt:lpstr>Головка зрелого плода</vt:lpstr>
      <vt:lpstr>Головка зрелого плода</vt:lpstr>
      <vt:lpstr>Головка зрелого плода</vt:lpstr>
      <vt:lpstr>Головка зрелого плода</vt:lpstr>
      <vt:lpstr>Головка зрелого плода</vt:lpstr>
      <vt:lpstr>Туловище зрелого плода</vt:lpstr>
      <vt:lpstr>Определение расположения плода в матке</vt:lpstr>
      <vt:lpstr>Определение расположения плода в матке</vt:lpstr>
      <vt:lpstr>Определение расположения плода в матке</vt:lpstr>
      <vt:lpstr>Определение расположения плода в матке</vt:lpstr>
      <vt:lpstr>Определение расположения плода в матке</vt:lpstr>
      <vt:lpstr>Биомеханизм родов при затылочных предлежаниях</vt:lpstr>
      <vt:lpstr>Биомеханизм родов при переднем виде затылочного предлежания</vt:lpstr>
      <vt:lpstr>Биомеханизм родов при переднем виде затылочного предлежания</vt:lpstr>
      <vt:lpstr>Биомеханизм родов при переднем виде затылочного предлежания</vt:lpstr>
      <vt:lpstr>Биомеханизм родов при переднем виде затылочного предлежания</vt:lpstr>
      <vt:lpstr>Биомеханизм родов при переднем виде затылочного предлежания</vt:lpstr>
      <vt:lpstr>Биомеханизм родов при переднем виде затылочного предлежания</vt:lpstr>
      <vt:lpstr>Биомеханизм родов при переднем виде затылочного предлежания</vt:lpstr>
      <vt:lpstr>Акушерское пособие</vt:lpstr>
      <vt:lpstr>Шкала Апгар через 1 и 5 минут после рождения</vt:lpstr>
      <vt:lpstr>Список литературы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Плод как объект родов</dc:title>
  <dc:creator>Elena</dc:creator>
  <cp:lastModifiedBy>Admin</cp:lastModifiedBy>
  <cp:revision>112</cp:revision>
  <dcterms:created xsi:type="dcterms:W3CDTF">2017-10-06T05:49:10Z</dcterms:created>
  <dcterms:modified xsi:type="dcterms:W3CDTF">2020-05-05T08:11:31Z</dcterms:modified>
</cp:coreProperties>
</file>